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4" r:id="rId5"/>
    <p:sldId id="273" r:id="rId6"/>
    <p:sldId id="263" r:id="rId7"/>
    <p:sldId id="261" r:id="rId8"/>
    <p:sldId id="262" r:id="rId9"/>
    <p:sldId id="260" r:id="rId10"/>
    <p:sldId id="264" r:id="rId11"/>
    <p:sldId id="266" r:id="rId12"/>
    <p:sldId id="267" r:id="rId13"/>
    <p:sldId id="268" r:id="rId14"/>
    <p:sldId id="271" r:id="rId15"/>
    <p:sldId id="272" r:id="rId16"/>
    <p:sldId id="270" r:id="rId17"/>
    <p:sldId id="280" r:id="rId18"/>
    <p:sldId id="265" r:id="rId19"/>
    <p:sldId id="276" r:id="rId20"/>
    <p:sldId id="278" r:id="rId21"/>
    <p:sldId id="275" r:id="rId22"/>
    <p:sldId id="27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1F9F-7747-F346-94EF-8B7F986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1EC60-5723-3F46-B21F-80B7DB33F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58AD1-B14F-D445-9B11-36A8B1B2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9BAAB-76FD-1D4D-B888-CD64CAD2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7365E-AC9F-9241-9C6B-A9C6546B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ACAD-69BC-0740-AADF-6FC1D592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783F3-0B0F-1F4B-9B8E-7C382CF91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320F7-5816-DC4E-8293-1F745125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7C819-BE97-5A49-A3A3-C0BDF177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B3E8C-677F-0742-9DC0-A000D985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9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C751D2-83F7-4B4D-BDE0-89C13F0EC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625A5-9050-774D-A5B7-3451248CD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CC9F8-0999-E641-8A3B-1D402292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14C23-378F-D146-94AC-2D5134AE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7262A-F28B-4E4B-8757-57F86654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5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A742-6BA4-164A-97A9-E9A337B0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2EE17-A805-BB48-A6AE-F4A2F6A2C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EDDCB-0721-1142-BA8C-D946D0CC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B7C28-3EBD-AC41-8094-CDC55C63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3217-349E-5A41-AEE9-5AAD2888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1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A304-F9A6-0646-98F4-0F17C2F9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FFF6A-86E2-DE47-A3AE-7F9E5BC2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53823-8D8A-DF4A-8F63-350D0EA6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950B6-7053-5449-97B4-6A1ABF13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C20AF-3696-CD49-91AA-FBA7133D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17FC-0338-2A40-BA00-7F812CA8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CD8A-A7CC-4640-A9D9-40A3964A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2C0FC-B6B3-6146-AC39-3F96B6868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4B0DF-F313-5E44-946B-5B2D7B2C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AD274-F884-1A42-84E8-93AB31D5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C0B90-2FE4-C246-B3EA-BD349946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BB17-0A6A-FB4D-9F93-6D64C21E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8FDEB-601F-4E40-9278-01C69E7E3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8CDD0-52E3-5C45-9C79-EB5CBD309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DDABC-8888-4542-B7E1-1AD07AA63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FC195-2B7B-DD4D-975C-43920395D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BF62C2-8772-EC48-8389-774E86C5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5C0A2-6E13-6E4B-A9CF-EDBDD66C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E4115-C888-F241-B6B5-D1633829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7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C384-74DC-214A-80CD-E83DAE56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EDA00-4F7C-914E-8E2A-6230EA71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B6453-7F10-4546-9D97-EEC22057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94936-A197-A844-8912-4B68B6E9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2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50BF4-C98B-7844-A953-6BF9CACCE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241CE-38DE-6D47-9253-38498D2D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F7573-D89B-F94D-89A1-2034B73F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0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F30C-B2E8-DB43-BC69-7239ABA9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3456-602A-124C-A4DA-85BFF141D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F3B82-211B-864F-867E-4987F0599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24508-60EC-D74F-B11F-B131CBB7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5D275-D363-1A4E-841D-FDAFA52B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3DCE2-84A0-4D4A-885A-945A8F8A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4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EB16-F515-6F47-960B-BAFE1C19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930F8-E8A9-AE4F-B83C-D5AD9D74D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4C8CF-57D0-C747-B42E-C48762CBE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5CFBD-798D-E749-920B-67089181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45DA5-1C90-924D-A1B9-A97A3260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5A614-6FA8-8845-8CB9-0197064F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1025B-33BD-2148-9182-C469B7DF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E54DF-FC44-DA45-AF49-EF2F7CA5F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28DB1-BED7-B743-9243-6FFCBE42D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AC280-B7B8-9C4C-BC93-9ED349B8751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68323-AF66-4E43-B10D-F7314D7EC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A3CDA-4912-7F41-B5C6-082C5D03F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0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ython_(programming_language)" TargetMode="External"/><Relationship Id="rId4" Type="http://schemas.openxmlformats.org/officeDocument/2006/relationships/hyperlink" Target="https://en.wikipedia.org/wiki/Markov_chai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idden_Markov_model" TargetMode="External"/><Relationship Id="rId3" Type="http://schemas.microsoft.com/office/2007/relationships/hdphoto" Target="../media/hdphoto3.wdp"/><Relationship Id="rId7" Type="http://schemas.openxmlformats.org/officeDocument/2006/relationships/hyperlink" Target="https://en.wikipedia.org/wiki/Markov_information_sourc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kelihood_function" TargetMode="External"/><Relationship Id="rId5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Dynamic_programm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ncbi.nlm.nih.gov/pmc/articles/PMC2766791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5236-1199-5147-876B-9F3A2C9D6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 Markov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85389-A366-9E4C-807A-318AAFB5D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MCB288 </a:t>
            </a:r>
          </a:p>
          <a:p>
            <a:r>
              <a:rPr lang="en-US" dirty="0"/>
              <a:t>Spring 2022</a:t>
            </a:r>
          </a:p>
          <a:p>
            <a:r>
              <a:rPr lang="en-US" dirty="0"/>
              <a:t>Lecture 7</a:t>
            </a:r>
          </a:p>
          <a:p>
            <a:r>
              <a:rPr lang="en-US"/>
              <a:t>February 9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1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F1E4-4C38-1449-8952-CC4561B7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6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Transitions between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22B22-AA36-CD47-87BF-DFC7EACC9251}"/>
              </a:ext>
            </a:extLst>
          </p:cNvPr>
          <p:cNvSpPr txBox="1"/>
          <p:nvPr/>
        </p:nvSpPr>
        <p:spPr>
          <a:xfrm>
            <a:off x="5066533" y="2105638"/>
            <a:ext cx="1079770" cy="5847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7389D-2CDF-E240-AD14-C36C14D8AF35}"/>
              </a:ext>
            </a:extLst>
          </p:cNvPr>
          <p:cNvSpPr txBox="1"/>
          <p:nvPr/>
        </p:nvSpPr>
        <p:spPr>
          <a:xfrm>
            <a:off x="8246074" y="2088474"/>
            <a:ext cx="1849395" cy="5847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BIASED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9E180-A4BD-014B-BFEF-D4D4E51782E5}"/>
              </a:ext>
            </a:extLst>
          </p:cNvPr>
          <p:cNvCxnSpPr/>
          <p:nvPr/>
        </p:nvCxnSpPr>
        <p:spPr>
          <a:xfrm>
            <a:off x="6339016" y="2105638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CC1A7-F875-5846-BA9F-E331BFCDB1F8}"/>
              </a:ext>
            </a:extLst>
          </p:cNvPr>
          <p:cNvCxnSpPr>
            <a:cxnSpLocks/>
          </p:cNvCxnSpPr>
          <p:nvPr/>
        </p:nvCxnSpPr>
        <p:spPr>
          <a:xfrm flipH="1">
            <a:off x="6339016" y="2673250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/>
              <p:nvPr/>
            </p:nvSpPr>
            <p:spPr>
              <a:xfrm>
                <a:off x="6765324" y="1319180"/>
                <a:ext cx="827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24" y="1319180"/>
                <a:ext cx="827902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CFC15-B762-9646-81F8-0C6B85AD82FC}"/>
                  </a:ext>
                </a:extLst>
              </p:cNvPr>
              <p:cNvSpPr txBox="1"/>
              <p:nvPr/>
            </p:nvSpPr>
            <p:spPr>
              <a:xfrm>
                <a:off x="6765324" y="2874933"/>
                <a:ext cx="827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CFC15-B762-9646-81F8-0C6B85AD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24" y="2874933"/>
                <a:ext cx="827902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35034-095E-2843-9CC1-F5436D57327A}"/>
                  </a:ext>
                </a:extLst>
              </p:cNvPr>
              <p:cNvSpPr txBox="1"/>
              <p:nvPr/>
            </p:nvSpPr>
            <p:spPr>
              <a:xfrm>
                <a:off x="838200" y="3770250"/>
                <a:ext cx="10653584" cy="280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Think of this as a chemical reaction with forward and reverse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Waiting time in “FAIR” state before transition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Waiting time in “BIASED” state before transition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≈1/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equilibrium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𝐹𝐴𝐼𝑅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𝐵𝐼𝐴𝑆𝐸𝐷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ratio of rates sets relative time in each state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𝐹𝐴𝐼𝑅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𝐵𝐼𝐴𝑆𝐸𝐷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35034-095E-2843-9CC1-F5436D573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70250"/>
                <a:ext cx="10653584" cy="2808205"/>
              </a:xfrm>
              <a:prstGeom prst="rect">
                <a:avLst/>
              </a:prstGeom>
              <a:blipFill>
                <a:blip r:embed="rId4"/>
                <a:stretch>
                  <a:fillRect l="-834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21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F1E4-4C38-1449-8952-CC4561B7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6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Probabilistic transitions between states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7389D-2CDF-E240-AD14-C36C14D8AF35}"/>
              </a:ext>
            </a:extLst>
          </p:cNvPr>
          <p:cNvSpPr txBox="1"/>
          <p:nvPr/>
        </p:nvSpPr>
        <p:spPr>
          <a:xfrm>
            <a:off x="8246074" y="2088474"/>
            <a:ext cx="1849395" cy="584775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BIASED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9E180-A4BD-014B-BFEF-D4D4E51782E5}"/>
              </a:ext>
            </a:extLst>
          </p:cNvPr>
          <p:cNvCxnSpPr/>
          <p:nvPr/>
        </p:nvCxnSpPr>
        <p:spPr>
          <a:xfrm>
            <a:off x="6339016" y="2105638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A22B22-AA36-CD47-87BF-DFC7EACC9251}"/>
              </a:ext>
            </a:extLst>
          </p:cNvPr>
          <p:cNvSpPr txBox="1"/>
          <p:nvPr/>
        </p:nvSpPr>
        <p:spPr>
          <a:xfrm>
            <a:off x="5066533" y="2105638"/>
            <a:ext cx="1079770" cy="584775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CC1A7-F875-5846-BA9F-E331BFCDB1F8}"/>
              </a:ext>
            </a:extLst>
          </p:cNvPr>
          <p:cNvCxnSpPr>
            <a:cxnSpLocks/>
          </p:cNvCxnSpPr>
          <p:nvPr/>
        </p:nvCxnSpPr>
        <p:spPr>
          <a:xfrm flipH="1">
            <a:off x="6339016" y="2673250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/>
              <p:nvPr/>
            </p:nvSpPr>
            <p:spPr>
              <a:xfrm>
                <a:off x="6351372" y="1319181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72" y="1319181"/>
                <a:ext cx="1680519" cy="584775"/>
              </a:xfrm>
              <a:prstGeom prst="rect">
                <a:avLst/>
              </a:prstGeom>
              <a:blipFill>
                <a:blip r:embed="rId2"/>
                <a:stretch>
                  <a:fillRect l="-6015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9FD44C5F-23E6-EA48-891A-F87217AA4E7A}"/>
              </a:ext>
            </a:extLst>
          </p:cNvPr>
          <p:cNvSpPr/>
          <p:nvPr/>
        </p:nvSpPr>
        <p:spPr>
          <a:xfrm flipV="1">
            <a:off x="3760224" y="2088473"/>
            <a:ext cx="1079770" cy="639009"/>
          </a:xfrm>
          <a:prstGeom prst="curvedRightArrow">
            <a:avLst>
              <a:gd name="adj1" fmla="val 3322"/>
              <a:gd name="adj2" fmla="val 17195"/>
              <a:gd name="adj3" fmla="val 26364"/>
            </a:avLst>
          </a:prstGeom>
          <a:ln>
            <a:tail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C97632A-5F7B-5242-9001-FDFFF7AAE9F2}"/>
              </a:ext>
            </a:extLst>
          </p:cNvPr>
          <p:cNvSpPr/>
          <p:nvPr/>
        </p:nvSpPr>
        <p:spPr>
          <a:xfrm flipH="1" flipV="1">
            <a:off x="10345845" y="2030879"/>
            <a:ext cx="1079770" cy="639009"/>
          </a:xfrm>
          <a:prstGeom prst="curvedRightArrow">
            <a:avLst>
              <a:gd name="adj1" fmla="val 3322"/>
              <a:gd name="adj2" fmla="val 17195"/>
              <a:gd name="adj3" fmla="val 26364"/>
            </a:avLst>
          </a:prstGeom>
          <a:ln>
            <a:tail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557F6-F351-BA4B-A6BF-49EB1D044DDE}"/>
                  </a:ext>
                </a:extLst>
              </p:cNvPr>
              <p:cNvSpPr txBox="1"/>
              <p:nvPr/>
            </p:nvSpPr>
            <p:spPr>
              <a:xfrm>
                <a:off x="6339015" y="2844225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557F6-F351-BA4B-A6BF-49EB1D044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015" y="2844225"/>
                <a:ext cx="1680519" cy="584775"/>
              </a:xfrm>
              <a:prstGeom prst="rect">
                <a:avLst/>
              </a:prstGeom>
              <a:blipFill>
                <a:blip r:embed="rId3"/>
                <a:stretch>
                  <a:fillRect l="-6015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20141E-1FD7-ED4F-9EB2-55D6F90B1580}"/>
                  </a:ext>
                </a:extLst>
              </p:cNvPr>
              <p:cNvSpPr txBox="1"/>
              <p:nvPr/>
            </p:nvSpPr>
            <p:spPr>
              <a:xfrm>
                <a:off x="2919964" y="2669888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20141E-1FD7-ED4F-9EB2-55D6F90B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964" y="2669888"/>
                <a:ext cx="1680519" cy="584775"/>
              </a:xfrm>
              <a:prstGeom prst="rect">
                <a:avLst/>
              </a:prstGeom>
              <a:blipFill>
                <a:blip r:embed="rId4"/>
                <a:stretch>
                  <a:fillRect l="-522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38CBC-FD0A-8E4F-8921-CA18AE59C1C4}"/>
                  </a:ext>
                </a:extLst>
              </p:cNvPr>
              <p:cNvSpPr txBox="1"/>
              <p:nvPr/>
            </p:nvSpPr>
            <p:spPr>
              <a:xfrm>
                <a:off x="10345845" y="2727482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38CBC-FD0A-8E4F-8921-CA18AE59C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845" y="2727482"/>
                <a:ext cx="1680519" cy="584775"/>
              </a:xfrm>
              <a:prstGeom prst="rect">
                <a:avLst/>
              </a:prstGeom>
              <a:blipFill>
                <a:blip r:embed="rId5"/>
                <a:stretch>
                  <a:fillRect l="-597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C86C83-DEF3-C349-9F26-0CADB1DC45B3}"/>
                  </a:ext>
                </a:extLst>
              </p:cNvPr>
              <p:cNvSpPr txBox="1"/>
              <p:nvPr/>
            </p:nvSpPr>
            <p:spPr>
              <a:xfrm>
                <a:off x="696118" y="4193658"/>
                <a:ext cx="10729497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Probabilities of transitioning per (time) step.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Note that each step from F ends up either in F or B (no other options):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𝑝𝑟𝑜𝑏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𝑝𝑟𝑜𝑏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= 1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Note that each step from F ends up either in F or B (no other options):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𝑝𝑟𝑜𝑏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𝑝𝑟𝑜𝑏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= 1  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C86C83-DEF3-C349-9F26-0CADB1DC4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18" y="4193658"/>
                <a:ext cx="10729497" cy="1692771"/>
              </a:xfrm>
              <a:prstGeom prst="rect">
                <a:avLst/>
              </a:prstGeom>
              <a:blipFill>
                <a:blip r:embed="rId6"/>
                <a:stretch>
                  <a:fillRect l="-591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2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F1E4-4C38-1449-8952-CC4561B7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6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Probabilistic transitions between states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7389D-2CDF-E240-AD14-C36C14D8AF35}"/>
              </a:ext>
            </a:extLst>
          </p:cNvPr>
          <p:cNvSpPr txBox="1"/>
          <p:nvPr/>
        </p:nvSpPr>
        <p:spPr>
          <a:xfrm>
            <a:off x="8246074" y="2088474"/>
            <a:ext cx="1849395" cy="584775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BIASED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9E180-A4BD-014B-BFEF-D4D4E51782E5}"/>
              </a:ext>
            </a:extLst>
          </p:cNvPr>
          <p:cNvCxnSpPr/>
          <p:nvPr/>
        </p:nvCxnSpPr>
        <p:spPr>
          <a:xfrm>
            <a:off x="6339016" y="2105638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A22B22-AA36-CD47-87BF-DFC7EACC9251}"/>
              </a:ext>
            </a:extLst>
          </p:cNvPr>
          <p:cNvSpPr txBox="1"/>
          <p:nvPr/>
        </p:nvSpPr>
        <p:spPr>
          <a:xfrm>
            <a:off x="5066533" y="2105638"/>
            <a:ext cx="1079770" cy="584775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CC1A7-F875-5846-BA9F-E331BFCDB1F8}"/>
              </a:ext>
            </a:extLst>
          </p:cNvPr>
          <p:cNvCxnSpPr>
            <a:cxnSpLocks/>
          </p:cNvCxnSpPr>
          <p:nvPr/>
        </p:nvCxnSpPr>
        <p:spPr>
          <a:xfrm flipH="1">
            <a:off x="6339016" y="2673250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/>
              <p:nvPr/>
            </p:nvSpPr>
            <p:spPr>
              <a:xfrm>
                <a:off x="6351372" y="1319181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72" y="1319181"/>
                <a:ext cx="1680519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9FD44C5F-23E6-EA48-891A-F87217AA4E7A}"/>
              </a:ext>
            </a:extLst>
          </p:cNvPr>
          <p:cNvSpPr/>
          <p:nvPr/>
        </p:nvSpPr>
        <p:spPr>
          <a:xfrm flipV="1">
            <a:off x="3760224" y="2088473"/>
            <a:ext cx="1079770" cy="639009"/>
          </a:xfrm>
          <a:prstGeom prst="curvedRightArrow">
            <a:avLst>
              <a:gd name="adj1" fmla="val 3322"/>
              <a:gd name="adj2" fmla="val 17195"/>
              <a:gd name="adj3" fmla="val 26364"/>
            </a:avLst>
          </a:prstGeom>
          <a:ln>
            <a:tail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C97632A-5F7B-5242-9001-FDFFF7AAE9F2}"/>
              </a:ext>
            </a:extLst>
          </p:cNvPr>
          <p:cNvSpPr/>
          <p:nvPr/>
        </p:nvSpPr>
        <p:spPr>
          <a:xfrm flipH="1" flipV="1">
            <a:off x="10345845" y="2030879"/>
            <a:ext cx="1079770" cy="639009"/>
          </a:xfrm>
          <a:prstGeom prst="curvedRightArrow">
            <a:avLst>
              <a:gd name="adj1" fmla="val 3322"/>
              <a:gd name="adj2" fmla="val 17195"/>
              <a:gd name="adj3" fmla="val 26364"/>
            </a:avLst>
          </a:prstGeom>
          <a:ln>
            <a:tail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557F6-F351-BA4B-A6BF-49EB1D044DDE}"/>
                  </a:ext>
                </a:extLst>
              </p:cNvPr>
              <p:cNvSpPr txBox="1"/>
              <p:nvPr/>
            </p:nvSpPr>
            <p:spPr>
              <a:xfrm>
                <a:off x="6339015" y="2844225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557F6-F351-BA4B-A6BF-49EB1D044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015" y="2844225"/>
                <a:ext cx="1680519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20141E-1FD7-ED4F-9EB2-55D6F90B1580}"/>
                  </a:ext>
                </a:extLst>
              </p:cNvPr>
              <p:cNvSpPr txBox="1"/>
              <p:nvPr/>
            </p:nvSpPr>
            <p:spPr>
              <a:xfrm>
                <a:off x="2919964" y="2669888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20141E-1FD7-ED4F-9EB2-55D6F90B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964" y="2669888"/>
                <a:ext cx="1680519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38CBC-FD0A-8E4F-8921-CA18AE59C1C4}"/>
                  </a:ext>
                </a:extLst>
              </p:cNvPr>
              <p:cNvSpPr txBox="1"/>
              <p:nvPr/>
            </p:nvSpPr>
            <p:spPr>
              <a:xfrm>
                <a:off x="10345845" y="2727482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38CBC-FD0A-8E4F-8921-CA18AE59C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845" y="2727482"/>
                <a:ext cx="1680519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875A0E-FA51-9C47-8111-5C6D9DBBE8DD}"/>
              </a:ext>
            </a:extLst>
          </p:cNvPr>
          <p:cNvSpPr txBox="1"/>
          <p:nvPr/>
        </p:nvSpPr>
        <p:spPr>
          <a:xfrm>
            <a:off x="354144" y="2013228"/>
            <a:ext cx="1890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“Hidden”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D4E95D-E1EC-D248-8608-45ADB2D090E7}"/>
              </a:ext>
            </a:extLst>
          </p:cNvPr>
          <p:cNvSpPr txBox="1"/>
          <p:nvPr/>
        </p:nvSpPr>
        <p:spPr>
          <a:xfrm>
            <a:off x="300639" y="4104132"/>
            <a:ext cx="1997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“Observed” (or “emitted”) state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1B31318-AE5B-FF45-971D-E69A6B91B093}"/>
              </a:ext>
            </a:extLst>
          </p:cNvPr>
          <p:cNvSpPr/>
          <p:nvPr/>
        </p:nvSpPr>
        <p:spPr>
          <a:xfrm>
            <a:off x="5306438" y="3019869"/>
            <a:ext cx="546548" cy="852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321BA2D4-BAA6-814F-B6AE-09F1AFE6366B}"/>
              </a:ext>
            </a:extLst>
          </p:cNvPr>
          <p:cNvSpPr/>
          <p:nvPr/>
        </p:nvSpPr>
        <p:spPr>
          <a:xfrm>
            <a:off x="8909415" y="3019869"/>
            <a:ext cx="546548" cy="852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47BC5-46CE-EA45-AA46-E44DD3B93E56}"/>
              </a:ext>
            </a:extLst>
          </p:cNvPr>
          <p:cNvSpPr txBox="1"/>
          <p:nvPr/>
        </p:nvSpPr>
        <p:spPr>
          <a:xfrm>
            <a:off x="3933260" y="4142447"/>
            <a:ext cx="3122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Heads: b(</a:t>
            </a:r>
            <a:r>
              <a:rPr lang="en-US" sz="2400" dirty="0" err="1"/>
              <a:t>H|Fair</a:t>
            </a:r>
            <a:r>
              <a:rPr lang="en-US" sz="2400" dirty="0"/>
              <a:t>)=0.5</a:t>
            </a:r>
          </a:p>
          <a:p>
            <a:r>
              <a:rPr lang="en-US" sz="2400" dirty="0"/>
              <a:t>Tails:     b(</a:t>
            </a:r>
            <a:r>
              <a:rPr lang="en-US" sz="2400" dirty="0" err="1"/>
              <a:t>T|Fair</a:t>
            </a:r>
            <a:r>
              <a:rPr lang="en-US" sz="2400" dirty="0"/>
              <a:t>)=0.5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FFD5-5A86-7340-8639-A286C5E95B72}"/>
              </a:ext>
            </a:extLst>
          </p:cNvPr>
          <p:cNvSpPr txBox="1"/>
          <p:nvPr/>
        </p:nvSpPr>
        <p:spPr>
          <a:xfrm>
            <a:off x="7982726" y="4158139"/>
            <a:ext cx="3371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Heads: b(</a:t>
            </a:r>
            <a:r>
              <a:rPr lang="en-US" sz="2400" dirty="0" err="1"/>
              <a:t>H|Bias</a:t>
            </a:r>
            <a:r>
              <a:rPr lang="en-US" sz="2400" dirty="0"/>
              <a:t>)=0.75</a:t>
            </a:r>
          </a:p>
          <a:p>
            <a:r>
              <a:rPr lang="en-US" sz="2400" dirty="0"/>
              <a:t>Tails:     b(</a:t>
            </a:r>
            <a:r>
              <a:rPr lang="en-US" sz="2400" dirty="0" err="1"/>
              <a:t>T|Bias</a:t>
            </a:r>
            <a:r>
              <a:rPr lang="en-US" sz="2400" dirty="0"/>
              <a:t>)=0.25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D3046-28F2-A842-AE69-037035BB0450}"/>
              </a:ext>
            </a:extLst>
          </p:cNvPr>
          <p:cNvSpPr txBox="1"/>
          <p:nvPr/>
        </p:nvSpPr>
        <p:spPr>
          <a:xfrm>
            <a:off x="3933260" y="5202447"/>
            <a:ext cx="7252844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Emission probabilities from each state add up to 1 (</a:t>
            </a:r>
            <a:r>
              <a:rPr lang="en-US" sz="2400" u="sng" dirty="0"/>
              <a:t>something</a:t>
            </a:r>
            <a:r>
              <a:rPr lang="en-US" sz="2400" dirty="0"/>
              <a:t> always gets emitted!)</a:t>
            </a:r>
          </a:p>
          <a:p>
            <a:r>
              <a:rPr lang="en-US" sz="2400" dirty="0"/>
              <a:t>But the emission probabilities depend on hidden state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561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9417-5F3A-E34B-A808-FDFB4CAE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framework is very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B41CB-3734-7849-AA70-9E7936A9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specify</a:t>
            </a:r>
          </a:p>
          <a:p>
            <a:pPr lvl="1"/>
            <a:r>
              <a:rPr lang="en-US" dirty="0"/>
              <a:t>hidden states and the transition probabilities (rates) between them (a’s)</a:t>
            </a:r>
          </a:p>
          <a:p>
            <a:pPr lvl="1"/>
            <a:r>
              <a:rPr lang="en-US" dirty="0"/>
              <a:t>Emission probabilities for each hidden state (b’s)</a:t>
            </a:r>
          </a:p>
          <a:p>
            <a:pPr lvl="1"/>
            <a:endParaRPr lang="en-US" dirty="0"/>
          </a:p>
          <a:p>
            <a:r>
              <a:rPr lang="en-US" dirty="0"/>
              <a:t>Common application</a:t>
            </a:r>
          </a:p>
          <a:p>
            <a:pPr lvl="1"/>
            <a:r>
              <a:rPr lang="en-US" dirty="0"/>
              <a:t>Specify the underlying model (hidden states, possible emitted observables)</a:t>
            </a:r>
          </a:p>
          <a:p>
            <a:pPr lvl="1"/>
            <a:r>
              <a:rPr lang="en-US" dirty="0"/>
              <a:t>Learn the probabilities from data (supervised or unsupervised)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8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A12C-3A07-3245-98F2-21C09BAA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954" y="365125"/>
            <a:ext cx="3604846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5821F-D39C-704F-B511-114020D70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8616" y="1813902"/>
            <a:ext cx="41080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3E6A4-6FF2-EB4A-BBEC-45488C6E613E}"/>
              </a:ext>
            </a:extLst>
          </p:cNvPr>
          <p:cNvSpPr txBox="1"/>
          <p:nvPr/>
        </p:nvSpPr>
        <p:spPr>
          <a:xfrm>
            <a:off x="80814" y="103561"/>
            <a:ext cx="7433678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from Wikipedia “Viterbi algorithm” </a:t>
            </a:r>
          </a:p>
          <a:p>
            <a:endParaRPr lang="en-US" dirty="0"/>
          </a:p>
          <a:p>
            <a:r>
              <a:rPr lang="en-US" dirty="0"/>
              <a:t>Consider a village where all villagers are either healthy or have a fever and only the village doctor can determine whether each has a fever. The doctor diagnoses fever by asking patients how they feel. The villagers may only answer that they feel normal, dizzy, or cold.</a:t>
            </a:r>
          </a:p>
          <a:p>
            <a:endParaRPr lang="en-US" dirty="0"/>
          </a:p>
          <a:p>
            <a:r>
              <a:rPr lang="en-US" dirty="0"/>
              <a:t>The doctor believes that the health condition of his patients operates as a discrete </a:t>
            </a:r>
            <a:r>
              <a:rPr lang="en-US" dirty="0">
                <a:hlinkClick r:id="rId4" tooltip="Markov chain"/>
              </a:rPr>
              <a:t>Markov chain</a:t>
            </a:r>
            <a:r>
              <a:rPr lang="en-US" dirty="0"/>
              <a:t>. There are two states, "Healthy" and "Fever", but the doctor cannot observe them directly; they are </a:t>
            </a:r>
            <a:r>
              <a:rPr lang="en-US" i="1" dirty="0"/>
              <a:t>hidden</a:t>
            </a:r>
            <a:r>
              <a:rPr lang="en-US" dirty="0"/>
              <a:t> from him. On each day, there is a certain chance that the patient will tell the doctor he is "normal", "cold", or "dizzy", depending on their health condition.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/>
              <a:t>observations</a:t>
            </a:r>
            <a:r>
              <a:rPr lang="en-US" dirty="0"/>
              <a:t> (normal, cold, dizzy) along with a </a:t>
            </a:r>
            <a:r>
              <a:rPr lang="en-US" i="1" dirty="0"/>
              <a:t>hidden</a:t>
            </a:r>
            <a:r>
              <a:rPr lang="en-US" dirty="0"/>
              <a:t> state (healthy, fever) form a hidden Markov model (HMM), and can be represented as follows in the </a:t>
            </a:r>
            <a:r>
              <a:rPr lang="en-US" dirty="0">
                <a:hlinkClick r:id="rId5" tooltip="Python (programming language)"/>
              </a:rPr>
              <a:t>Python programming language</a:t>
            </a:r>
            <a:r>
              <a:rPr lang="en-US" dirty="0"/>
              <a:t>:</a:t>
            </a:r>
          </a:p>
          <a:p>
            <a:r>
              <a:rPr lang="en-US" dirty="0" err="1"/>
              <a:t>obs</a:t>
            </a:r>
            <a:r>
              <a:rPr lang="en-US" dirty="0"/>
              <a:t> =        ("normal", "cold", "dizzy") </a:t>
            </a:r>
          </a:p>
          <a:p>
            <a:r>
              <a:rPr lang="en-US" dirty="0"/>
              <a:t>states =    ("Healthy", "Fever") </a:t>
            </a:r>
          </a:p>
          <a:p>
            <a:r>
              <a:rPr lang="en-US" dirty="0" err="1"/>
              <a:t>start_p</a:t>
            </a:r>
            <a:r>
              <a:rPr lang="en-US" dirty="0"/>
              <a:t> =  {"Healthy": 0.6, "Fever": 0.4} </a:t>
            </a:r>
          </a:p>
          <a:p>
            <a:r>
              <a:rPr lang="en-US" dirty="0" err="1"/>
              <a:t>trans_p</a:t>
            </a:r>
            <a:r>
              <a:rPr lang="en-US" dirty="0"/>
              <a:t> = { "Healthy": {"Healthy": 0.7, "Fever": 0.3}, </a:t>
            </a:r>
          </a:p>
          <a:p>
            <a:r>
              <a:rPr lang="en-US" dirty="0"/>
              <a:t>                    "Fever": {"Healthy": 0.4, "Fever": 0.6}, } </a:t>
            </a:r>
          </a:p>
          <a:p>
            <a:r>
              <a:rPr lang="en-US" dirty="0" err="1"/>
              <a:t>emit_p</a:t>
            </a:r>
            <a:r>
              <a:rPr lang="en-US" dirty="0"/>
              <a:t> =  { "Healthy": {"normal": 0.5, "cold": 0.4, "dizzy": 0.1}, </a:t>
            </a:r>
          </a:p>
          <a:p>
            <a:r>
              <a:rPr lang="en-US" dirty="0"/>
              <a:t>                    "Fever": {"normal": 0.1, "cold": 0.3, "dizzy": 0.6},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4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7831-C079-6B48-88C2-6CED57EA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04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want to know: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B52A-EC31-A147-A011-4A59F0C8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92"/>
            <a:ext cx="10515600" cy="5074382"/>
          </a:xfrm>
        </p:spPr>
        <p:txBody>
          <a:bodyPr>
            <a:normAutofit/>
          </a:bodyPr>
          <a:lstStyle/>
          <a:p>
            <a:r>
              <a:rPr lang="en-US" b="1" dirty="0"/>
              <a:t>Given an HMM model (the states and the a’s and b’s) and a stream of emitted signals, what is the most likely series of hidden states?</a:t>
            </a:r>
          </a:p>
          <a:p>
            <a:r>
              <a:rPr lang="en-US" dirty="0"/>
              <a:t>Formulation:</a:t>
            </a:r>
          </a:p>
          <a:p>
            <a:pPr lvl="1"/>
            <a:r>
              <a:rPr lang="en-US" dirty="0"/>
              <a:t>Write out the overall likelihood of the entire data stream in terms of the a’s and b’s.  This is not difficult, but a bit tedious.</a:t>
            </a:r>
          </a:p>
          <a:p>
            <a:pPr lvl="1"/>
            <a:r>
              <a:rPr lang="en-US" dirty="0"/>
              <a:t>Can do it iteratively:</a:t>
            </a:r>
          </a:p>
          <a:p>
            <a:pPr lvl="1"/>
            <a:r>
              <a:rPr lang="en-US" dirty="0"/>
              <a:t>Likelihood(stream up to and including n-</a:t>
            </a:r>
            <a:r>
              <a:rPr lang="en-US" dirty="0" err="1"/>
              <a:t>th</a:t>
            </a:r>
            <a:r>
              <a:rPr lang="en-US" dirty="0"/>
              <a:t> emitted character) = simple expression in terms of </a:t>
            </a:r>
          </a:p>
          <a:p>
            <a:pPr lvl="2"/>
            <a:r>
              <a:rPr lang="en-US" dirty="0"/>
              <a:t>Likelihood(stream up to and including (n-1)-</a:t>
            </a:r>
            <a:r>
              <a:rPr lang="en-US" dirty="0" err="1"/>
              <a:t>th</a:t>
            </a:r>
            <a:r>
              <a:rPr lang="en-US" dirty="0"/>
              <a:t> emitted character and </a:t>
            </a:r>
          </a:p>
          <a:p>
            <a:pPr lvl="2"/>
            <a:r>
              <a:rPr lang="en-US" dirty="0"/>
              <a:t>the transition and emission probabilities going from (n-1) to n.</a:t>
            </a:r>
          </a:p>
          <a:p>
            <a:r>
              <a:rPr lang="en-US" b="1" dirty="0"/>
              <a:t>There is an efficient algorithm (the “Viterbi algorithm”) to find series of hidden states that maximizes this probability.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5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2D7C-8B9B-8D49-AD94-4284D824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066A0-9E1D-E840-B51D-FAD640E7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22"/>
          <a:stretch/>
        </p:blipFill>
        <p:spPr>
          <a:xfrm>
            <a:off x="130525" y="15527"/>
            <a:ext cx="8593345" cy="65985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C02C8-D1AA-A24C-9B89-077B23411584}"/>
              </a:ext>
            </a:extLst>
          </p:cNvPr>
          <p:cNvSpPr txBox="1"/>
          <p:nvPr/>
        </p:nvSpPr>
        <p:spPr>
          <a:xfrm>
            <a:off x="2997292" y="2388023"/>
            <a:ext cx="5067156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viterbischool.usc.edu</a:t>
            </a:r>
            <a:r>
              <a:rPr lang="en-US" dirty="0"/>
              <a:t>/about-</a:t>
            </a:r>
            <a:r>
              <a:rPr lang="en-US" dirty="0" err="1"/>
              <a:t>andrew</a:t>
            </a:r>
            <a:r>
              <a:rPr lang="en-US" dirty="0"/>
              <a:t>-</a:t>
            </a:r>
            <a:r>
              <a:rPr lang="en-US" dirty="0" err="1"/>
              <a:t>viterbi</a:t>
            </a:r>
            <a:r>
              <a:rPr lang="en-US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BCFEE-8D0D-6949-8BFD-6913E879E28F}"/>
              </a:ext>
            </a:extLst>
          </p:cNvPr>
          <p:cNvSpPr txBox="1"/>
          <p:nvPr/>
        </p:nvSpPr>
        <p:spPr>
          <a:xfrm>
            <a:off x="7933923" y="6414526"/>
            <a:ext cx="411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(Andrew Viterbi also founded </a:t>
            </a:r>
            <a:r>
              <a:rPr lang="en-US" dirty="0" err="1"/>
              <a:t>QualComm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882CD-345C-6048-95E7-E0263EF9FD0E}"/>
              </a:ext>
            </a:extLst>
          </p:cNvPr>
          <p:cNvSpPr txBox="1"/>
          <p:nvPr/>
        </p:nvSpPr>
        <p:spPr>
          <a:xfrm>
            <a:off x="8723870" y="365125"/>
            <a:ext cx="3027406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Given a specified HMM (a’s and b’s), and the emitted series, what is the most likely series of hidden states?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“The </a:t>
            </a:r>
            <a:r>
              <a:rPr lang="en-US" b="1" dirty="0"/>
              <a:t>Viterbi algorithm</a:t>
            </a:r>
            <a:r>
              <a:rPr lang="en-US" dirty="0"/>
              <a:t> is a </a:t>
            </a:r>
            <a:r>
              <a:rPr lang="en-US" dirty="0">
                <a:hlinkClick r:id="rId4" tooltip="Dynamic programming"/>
              </a:rPr>
              <a:t>dynamic programming</a:t>
            </a:r>
            <a:r>
              <a:rPr lang="en-US" dirty="0"/>
              <a:t> </a:t>
            </a:r>
            <a:r>
              <a:rPr lang="en-US" dirty="0">
                <a:hlinkClick r:id="rId5" tooltip="Algorithm"/>
              </a:rPr>
              <a:t>algorithm</a:t>
            </a:r>
            <a:r>
              <a:rPr lang="en-US" dirty="0"/>
              <a:t> for finding the most </a:t>
            </a:r>
            <a:r>
              <a:rPr lang="en-US" dirty="0">
                <a:hlinkClick r:id="rId6" tooltip="Likelihood function"/>
              </a:rPr>
              <a:t>likely</a:t>
            </a:r>
            <a:r>
              <a:rPr lang="en-US" dirty="0"/>
              <a:t> sequence of hidden states—called the </a:t>
            </a:r>
            <a:r>
              <a:rPr lang="en-US" b="1" dirty="0"/>
              <a:t>Viterbi path</a:t>
            </a:r>
            <a:r>
              <a:rPr lang="en-US" dirty="0"/>
              <a:t>—that results in a sequence of observed events, especially in the context of </a:t>
            </a:r>
            <a:r>
              <a:rPr lang="en-US" dirty="0">
                <a:hlinkClick r:id="rId7" tooltip="Markov information source"/>
              </a:rPr>
              <a:t>Markov information sources</a:t>
            </a:r>
            <a:r>
              <a:rPr lang="en-US" dirty="0"/>
              <a:t> and </a:t>
            </a:r>
            <a:r>
              <a:rPr lang="en-US" dirty="0">
                <a:hlinkClick r:id="rId8" tooltip="Hidden Markov model"/>
              </a:rPr>
              <a:t>hidden Markov models</a:t>
            </a:r>
            <a:r>
              <a:rPr lang="en-US" dirty="0"/>
              <a:t> (HMM).”</a:t>
            </a:r>
            <a:br>
              <a:rPr lang="en-US" dirty="0"/>
            </a:b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453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1C6A-2852-B245-BB36-B670635C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Vitterbi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“path” through hidden state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D187-C04D-B444-9B16-A75881284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FFFFFFFFFFFFFFFFFF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FFFFFFFF</a:t>
            </a: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FFFFFFFFFFFFFFFFF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FFFFFBBBBBBBBBBBBBBBBBB</a:t>
            </a: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BBBBBBBB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BBBBBBBBBBBBBBBBB</a:t>
            </a: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BBBBB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Very efficient algorithm, time proportional to length of sequence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will see the code that implements it, but will not go through the derivation (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see Wikipedia!)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4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0D4D8-DA5B-4540-AC8F-67A7F3F85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81" y="128954"/>
            <a:ext cx="11249757" cy="1918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Yoon, “Hidden Markov Models and their Applications in Biological Sequence Analysis” Current Genomics (2009)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https://www.ncbi.nlm.nih.gov/pmc/articles/PMC2766791/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If you’ve ever used Sean Eddy et </a:t>
            </a:r>
            <a:r>
              <a:rPr lang="en-US" dirty="0" err="1"/>
              <a:t>al’s</a:t>
            </a:r>
            <a:r>
              <a:rPr lang="en-US" dirty="0"/>
              <a:t> PFAM, you’ve used a “profile” HMM.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EA877-1D72-4849-B148-D91C498A1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381" y="2295401"/>
            <a:ext cx="7662496" cy="4433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CEAA3-37BE-9744-B104-A64A88AF28C9}"/>
              </a:ext>
            </a:extLst>
          </p:cNvPr>
          <p:cNvSpPr txBox="1"/>
          <p:nvPr/>
        </p:nvSpPr>
        <p:spPr>
          <a:xfrm>
            <a:off x="8487508" y="2295401"/>
            <a:ext cx="3317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M1 emits T with high probability, other letters and “gap” with low probability.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State M4 emits C with high probability ~0.6 and G with probability ~0.4.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probability that a new sequence fits this profile?</a:t>
            </a:r>
          </a:p>
          <a:p>
            <a:endParaRPr lang="en-US" dirty="0"/>
          </a:p>
          <a:p>
            <a:r>
              <a:rPr lang="en-US" dirty="0"/>
              <a:t>Score = -log(probability) 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log makes it proportional to sequence length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914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BB5B-6CEC-C948-B6C4-F6555431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PFAM PF00002 = 7 transmembrane receptor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0D53B-2A88-4A44-9475-5295AF100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65049"/>
            <a:ext cx="10515600" cy="40987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32D9A-A89E-5F49-8152-9AA8A708A4FA}"/>
              </a:ext>
            </a:extLst>
          </p:cNvPr>
          <p:cNvSpPr txBox="1"/>
          <p:nvPr/>
        </p:nvSpPr>
        <p:spPr>
          <a:xfrm>
            <a:off x="445477" y="5791201"/>
            <a:ext cx="11301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odds ratios as we discussed last time: what are the odds that a particular amino acid is present at each position?</a:t>
            </a:r>
          </a:p>
          <a:p>
            <a:endParaRPr lang="en-US" dirty="0"/>
          </a:p>
          <a:p>
            <a:r>
              <a:rPr lang="en-US" dirty="0"/>
              <a:t>Example from https://</a:t>
            </a:r>
            <a:r>
              <a:rPr lang="en-US" dirty="0" err="1"/>
              <a:t>www.mathworks.com</a:t>
            </a:r>
            <a:r>
              <a:rPr lang="en-US" dirty="0"/>
              <a:t>/help/</a:t>
            </a:r>
            <a:r>
              <a:rPr lang="en-US" dirty="0" err="1"/>
              <a:t>bioinfo</a:t>
            </a:r>
            <a:r>
              <a:rPr lang="en-US" dirty="0"/>
              <a:t>/ug/using-</a:t>
            </a:r>
            <a:r>
              <a:rPr lang="en-US" dirty="0" err="1"/>
              <a:t>hmms</a:t>
            </a:r>
            <a:r>
              <a:rPr lang="en-US" dirty="0"/>
              <a:t>-for-profile-analysis-of-a-protein-</a:t>
            </a:r>
            <a:r>
              <a:rPr lang="en-US" dirty="0" err="1"/>
              <a:t>family.html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387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A877-8F0D-E249-8873-8B52AF5C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features in a stream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8C9D6-4991-8E47-AD35-38100A9E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Voice-recognition</a:t>
            </a:r>
          </a:p>
          <a:p>
            <a:r>
              <a:rPr lang="en-US" dirty="0"/>
              <a:t>Finding domains in protein sequences</a:t>
            </a:r>
          </a:p>
          <a:p>
            <a:r>
              <a:rPr lang="en-US" dirty="0"/>
              <a:t>Finding features (exons, introns, promoters, etc.) in genome sequences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78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C340-A3BA-9D44-B207-ADC7BCD3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Log(likelihood)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sum of “match or mismatch”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81E6C-EC39-3748-B608-78670084B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Likelihood = p(S1 | M1)*p(S2 | M2)* p(S3 | M3) * ….</a:t>
            </a:r>
          </a:p>
          <a:p>
            <a:r>
              <a:rPr lang="en-US" dirty="0"/>
              <a:t>Since the p’s are less than 1, this gets very small very fast.</a:t>
            </a:r>
          </a:p>
          <a:p>
            <a:endParaRPr lang="en-US" dirty="0"/>
          </a:p>
          <a:p>
            <a:r>
              <a:rPr lang="en-US" dirty="0"/>
              <a:t>Log (likelihood) = s(S1|M1) + s(S2|M2) + s(S3|M3) +…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“score” s(S1|M1) = log odds ratio of finding S1 at site 1 vs alternatives.  </a:t>
            </a:r>
          </a:p>
          <a:p>
            <a:pPr marL="0" indent="0">
              <a:buNone/>
            </a:pPr>
            <a:r>
              <a:rPr lang="en-US" dirty="0"/>
              <a:t>	Favorable odds ratio &gt; 1 =&gt; score &gt; 0</a:t>
            </a:r>
          </a:p>
          <a:p>
            <a:pPr marL="0" indent="0">
              <a:buNone/>
            </a:pPr>
            <a:r>
              <a:rPr lang="en-US" dirty="0"/>
              <a:t>	Poor odds ratio &lt; 1          =&gt; score is negative (penalty)</a:t>
            </a:r>
          </a:p>
        </p:txBody>
      </p:sp>
    </p:spTree>
    <p:extLst>
      <p:ext uri="{BB962C8B-B14F-4D97-AF65-F5344CB8AC3E}">
        <p14:creationId xmlns:p14="http://schemas.microsoft.com/office/powerpoint/2010/main" val="1175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A84E-FEDE-EB41-9C18-AC353970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2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 a DNA sequence, find the reading frame and exon-intron boundaries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F1F7F-B785-4745-A944-146E4BA75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525" y="1825625"/>
            <a:ext cx="9810949" cy="4351338"/>
          </a:xfrm>
        </p:spPr>
      </p:pic>
    </p:spTree>
    <p:extLst>
      <p:ext uri="{BB962C8B-B14F-4D97-AF65-F5344CB8AC3E}">
        <p14:creationId xmlns:p14="http://schemas.microsoft.com/office/powerpoint/2010/main" val="2086436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41690-FBED-F747-A5AF-F8776A758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110" y="586703"/>
            <a:ext cx="8066169" cy="56845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25F1DA-44EC-7D49-84F8-7A4188FF6264}"/>
              </a:ext>
            </a:extLst>
          </p:cNvPr>
          <p:cNvSpPr txBox="1"/>
          <p:nvPr/>
        </p:nvSpPr>
        <p:spPr>
          <a:xfrm>
            <a:off x="7947317" y="796558"/>
            <a:ext cx="38334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trying out some guess at the series of hidden states. (could be a random guess, could be based on something else, e.g., guess “Exon” if the sequence has an alignment to a known peptide, “Intron” otherwise.</a:t>
            </a:r>
          </a:p>
          <a:p>
            <a:endParaRPr lang="en-US" dirty="0"/>
          </a:p>
          <a:p>
            <a:r>
              <a:rPr lang="en-US" dirty="0"/>
              <a:t>Then imagine trying variations on your guess, by moving boundaries between E and I.  You always incur a “cost” of switching hidden state.  What matters is optimizing “fit” to exon or intron.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may cost you, however to make the exon longer or shorter than 1/k.</a:t>
            </a:r>
          </a:p>
          <a:p>
            <a:endParaRPr lang="en-US" dirty="0"/>
          </a:p>
          <a:p>
            <a:r>
              <a:rPr lang="en-US" dirty="0"/>
              <a:t>Algorithm balances all of this automatically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1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7831-C079-6B48-88C2-6CED57EA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04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a model.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B52A-EC31-A147-A011-4A59F0C8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308"/>
            <a:ext cx="10515600" cy="4607655"/>
          </a:xfrm>
        </p:spPr>
        <p:txBody>
          <a:bodyPr>
            <a:normAutofit/>
          </a:bodyPr>
          <a:lstStyle/>
          <a:p>
            <a:r>
              <a:rPr lang="en-US" dirty="0"/>
              <a:t>So far, we are given a model (set of a’s and b’s), and a sequence of emitted states, and want to </a:t>
            </a:r>
          </a:p>
          <a:p>
            <a:pPr lvl="1"/>
            <a:r>
              <a:rPr lang="en-US" dirty="0"/>
              <a:t>extract the “hidden” state, or </a:t>
            </a:r>
          </a:p>
          <a:p>
            <a:pPr lvl="1"/>
            <a:r>
              <a:rPr lang="en-US" dirty="0"/>
              <a:t>evaluate the log(likelihood) that a new sequence was “emitted” by the profile model</a:t>
            </a:r>
          </a:p>
          <a:p>
            <a:r>
              <a:rPr lang="en-US" dirty="0"/>
              <a:t>We produce the model itself (a’s and b’s) ”by hand” (e.g., estimating dwell times, or from multiple sequence alignments).</a:t>
            </a:r>
          </a:p>
          <a:p>
            <a:r>
              <a:rPr lang="en-US" dirty="0"/>
              <a:t>Alternative: an iterative approach that continually tweaks the a’s and b’s trying to maximize log likelihood.</a:t>
            </a:r>
          </a:p>
          <a:p>
            <a:pPr lvl="1"/>
            <a:r>
              <a:rPr lang="en-US" dirty="0"/>
              <a:t>This is considerably more expensive computationally, but there’s an algorithm for that (Baum-Welch).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6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FB01-7128-4840-8EF0-D401441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4202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Markov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F24B-A13F-D249-A868-5010A89D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5385" cy="4351338"/>
          </a:xfrm>
        </p:spPr>
        <p:txBody>
          <a:bodyPr/>
          <a:lstStyle/>
          <a:p>
            <a:r>
              <a:rPr lang="en-US" dirty="0"/>
              <a:t>System can be in different states.</a:t>
            </a:r>
          </a:p>
          <a:p>
            <a:r>
              <a:rPr lang="en-US" dirty="0"/>
              <a:t>Transitions between states (in time, or along a DNA/protein sequence) occur probabilistically.</a:t>
            </a:r>
          </a:p>
          <a:p>
            <a:r>
              <a:rPr lang="en-US" dirty="0"/>
              <a:t>These transition probabilities don’t change (model is independent of where in time or sequence you start)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FF952-6C77-5F49-8127-1A5FA98E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28" y="0"/>
            <a:ext cx="52753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4DAAF-7B6D-5642-B3DF-3476A9515BE7}"/>
              </a:ext>
            </a:extLst>
          </p:cNvPr>
          <p:cNvSpPr txBox="1"/>
          <p:nvPr/>
        </p:nvSpPr>
        <p:spPr>
          <a:xfrm>
            <a:off x="9056450" y="5253633"/>
            <a:ext cx="185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Andrei </a:t>
            </a:r>
            <a:r>
              <a:rPr lang="en-US" b="1" dirty="0" err="1">
                <a:solidFill>
                  <a:schemeClr val="bg1"/>
                </a:solidFill>
              </a:rPr>
              <a:t>Andreyevich</a:t>
            </a:r>
            <a:r>
              <a:rPr lang="en-US" b="1" dirty="0">
                <a:solidFill>
                  <a:schemeClr val="bg1"/>
                </a:solidFill>
              </a:rPr>
              <a:t> Markov*</a:t>
            </a:r>
          </a:p>
        </p:txBody>
      </p:sp>
    </p:spTree>
    <p:extLst>
      <p:ext uri="{BB962C8B-B14F-4D97-AF65-F5344CB8AC3E}">
        <p14:creationId xmlns:p14="http://schemas.microsoft.com/office/powerpoint/2010/main" val="37654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4135-1929-0C4B-8DD2-A08106B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 problem: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occasionally cheating casino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E091-960D-6E4B-B26D-143023EAE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7946"/>
            <a:ext cx="10515600" cy="4351338"/>
          </a:xfrm>
        </p:spPr>
        <p:txBody>
          <a:bodyPr/>
          <a:lstStyle/>
          <a:p>
            <a:r>
              <a:rPr lang="en-US" dirty="0"/>
              <a:t>Player bets on whether coin comes up heads or tails.</a:t>
            </a:r>
          </a:p>
          <a:p>
            <a:r>
              <a:rPr lang="en-US" dirty="0"/>
              <a:t>Most of the time a ”fair” coin is used (heads and tails equally likely)</a:t>
            </a:r>
          </a:p>
          <a:p>
            <a:r>
              <a:rPr lang="en-US" dirty="0"/>
              <a:t>Occasionally, unbeknownst to the player, the casino swaps in a “biased” coin (more likely to be heads). </a:t>
            </a:r>
          </a:p>
          <a:p>
            <a:r>
              <a:rPr lang="en-US" dirty="0"/>
              <a:t>Casino switches back and forth at some rate</a:t>
            </a:r>
          </a:p>
          <a:p>
            <a:r>
              <a:rPr lang="en-US" dirty="0"/>
              <a:t>Can we, as players, figure out 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292499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F1E4-4C38-1449-8952-CC4561B7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6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transitions between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22B22-AA36-CD47-87BF-DFC7EACC9251}"/>
              </a:ext>
            </a:extLst>
          </p:cNvPr>
          <p:cNvSpPr txBox="1"/>
          <p:nvPr/>
        </p:nvSpPr>
        <p:spPr>
          <a:xfrm>
            <a:off x="5066533" y="2105638"/>
            <a:ext cx="1079770" cy="5847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7389D-2CDF-E240-AD14-C36C14D8AF35}"/>
              </a:ext>
            </a:extLst>
          </p:cNvPr>
          <p:cNvSpPr txBox="1"/>
          <p:nvPr/>
        </p:nvSpPr>
        <p:spPr>
          <a:xfrm>
            <a:off x="8246074" y="2088474"/>
            <a:ext cx="1849395" cy="5847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BIASED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9E180-A4BD-014B-BFEF-D4D4E51782E5}"/>
              </a:ext>
            </a:extLst>
          </p:cNvPr>
          <p:cNvCxnSpPr/>
          <p:nvPr/>
        </p:nvCxnSpPr>
        <p:spPr>
          <a:xfrm>
            <a:off x="6339016" y="2105638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CC1A7-F875-5846-BA9F-E331BFCDB1F8}"/>
              </a:ext>
            </a:extLst>
          </p:cNvPr>
          <p:cNvCxnSpPr>
            <a:cxnSpLocks/>
          </p:cNvCxnSpPr>
          <p:nvPr/>
        </p:nvCxnSpPr>
        <p:spPr>
          <a:xfrm flipH="1">
            <a:off x="6339016" y="2673250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/>
              <p:nvPr/>
            </p:nvSpPr>
            <p:spPr>
              <a:xfrm>
                <a:off x="6765324" y="1319180"/>
                <a:ext cx="827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24" y="1319180"/>
                <a:ext cx="827902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CFC15-B762-9646-81F8-0C6B85AD82FC}"/>
                  </a:ext>
                </a:extLst>
              </p:cNvPr>
              <p:cNvSpPr txBox="1"/>
              <p:nvPr/>
            </p:nvSpPr>
            <p:spPr>
              <a:xfrm>
                <a:off x="6765324" y="2874933"/>
                <a:ext cx="827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CFC15-B762-9646-81F8-0C6B85AD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24" y="2874933"/>
                <a:ext cx="827902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35034-095E-2843-9CC1-F5436D57327A}"/>
                  </a:ext>
                </a:extLst>
              </p:cNvPr>
              <p:cNvSpPr txBox="1"/>
              <p:nvPr/>
            </p:nvSpPr>
            <p:spPr>
              <a:xfrm>
                <a:off x="838200" y="3770250"/>
                <a:ext cx="10653584" cy="280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Think of this as a chemical reaction with forward and reverse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Waiting time in “FAIR” state before transition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Waiting time in “BIASED” state before transition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≈1/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equilibrium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𝐹𝐴𝐼𝑅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𝐵𝐼𝐴𝑆𝐸𝐷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ratio of rates sets relative time in each state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𝐹𝐴𝐼𝑅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𝐵𝐼𝐴𝑆𝐸𝐷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35034-095E-2843-9CC1-F5436D573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70250"/>
                <a:ext cx="10653584" cy="2808205"/>
              </a:xfrm>
              <a:prstGeom prst="rect">
                <a:avLst/>
              </a:prstGeom>
              <a:blipFill>
                <a:blip r:embed="rId4"/>
                <a:stretch>
                  <a:fillRect l="-834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32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6CC4-62DE-4844-A11A-DE7E74A3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Geometric decay of dwell times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BC2D9-2C0B-C346-AA71-6C841A158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8977" y="1690688"/>
            <a:ext cx="635404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7C259-D592-C440-847C-5A2243C77215}"/>
              </a:ext>
            </a:extLst>
          </p:cNvPr>
          <p:cNvSpPr txBox="1"/>
          <p:nvPr/>
        </p:nvSpPr>
        <p:spPr>
          <a:xfrm>
            <a:off x="5439508" y="6213230"/>
            <a:ext cx="348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time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16334-9715-8E49-A6B1-4456F2984F2C}"/>
              </a:ext>
            </a:extLst>
          </p:cNvPr>
          <p:cNvSpPr txBox="1"/>
          <p:nvPr/>
        </p:nvSpPr>
        <p:spPr>
          <a:xfrm>
            <a:off x="656493" y="2828835"/>
            <a:ext cx="2121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lasting this many time steps before making a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71908-ADF9-514A-A499-1CB70109D41B}"/>
              </a:ext>
            </a:extLst>
          </p:cNvPr>
          <p:cNvSpPr txBox="1"/>
          <p:nvPr/>
        </p:nvSpPr>
        <p:spPr>
          <a:xfrm>
            <a:off x="3416918" y="4784446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1/</a:t>
            </a:r>
            <a:r>
              <a:rPr lang="en-US" sz="4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4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4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C154A5-4B01-BC47-98CE-18DEBFBE4BF8}"/>
              </a:ext>
            </a:extLst>
          </p:cNvPr>
          <p:cNvCxnSpPr/>
          <p:nvPr/>
        </p:nvCxnSpPr>
        <p:spPr>
          <a:xfrm>
            <a:off x="4595446" y="3751385"/>
            <a:ext cx="0" cy="1899138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5FD10E-648D-8440-B1B4-799D05CA8F5A}"/>
              </a:ext>
            </a:extLst>
          </p:cNvPr>
          <p:cNvCxnSpPr/>
          <p:nvPr/>
        </p:nvCxnSpPr>
        <p:spPr>
          <a:xfrm>
            <a:off x="3470031" y="4607169"/>
            <a:ext cx="1125415" cy="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6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E4BD-030C-1C4F-8458-0A1F0988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 state transition matrix, we can generate a (random) time series or sequence.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D0EAA-BA26-1544-988F-290B5E0E3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737"/>
            <a:ext cx="10515600" cy="4351338"/>
          </a:xfrm>
        </p:spPr>
        <p:txBody>
          <a:bodyPr/>
          <a:lstStyle/>
          <a:p>
            <a:r>
              <a:rPr lang="en-US" dirty="0"/>
              <a:t>Simplest case: probability of state </a:t>
            </a:r>
            <a:r>
              <a:rPr lang="en-US" i="1" dirty="0"/>
              <a:t>s</a:t>
            </a:r>
            <a:r>
              <a:rPr lang="en-US" dirty="0"/>
              <a:t> at time </a:t>
            </a:r>
            <a:r>
              <a:rPr lang="en-US" i="1" dirty="0"/>
              <a:t>t</a:t>
            </a:r>
            <a:r>
              <a:rPr lang="en-US" dirty="0"/>
              <a:t> depends only on state of chain at previous time </a:t>
            </a:r>
            <a:r>
              <a:rPr lang="en-US" i="1" dirty="0"/>
              <a:t>t-1</a:t>
            </a:r>
            <a:r>
              <a:rPr lang="en-US" dirty="0"/>
              <a:t> (no memory)</a:t>
            </a:r>
          </a:p>
          <a:p>
            <a:r>
              <a:rPr lang="en-US" dirty="0"/>
              <a:t>More general case adds memory of where the chain has been in the recent past: probability of </a:t>
            </a:r>
            <a:r>
              <a:rPr lang="en-US" i="1" dirty="0"/>
              <a:t>s</a:t>
            </a:r>
            <a:r>
              <a:rPr lang="en-US" dirty="0"/>
              <a:t>(t) depends on s(</a:t>
            </a:r>
            <a:r>
              <a:rPr lang="en-US" i="1" dirty="0"/>
              <a:t>t-1</a:t>
            </a:r>
            <a:r>
              <a:rPr lang="en-US" dirty="0"/>
              <a:t>) AND </a:t>
            </a:r>
            <a:r>
              <a:rPr lang="en-US" i="1" dirty="0"/>
              <a:t>s</a:t>
            </a:r>
            <a:r>
              <a:rPr lang="en-US" dirty="0"/>
              <a:t>(</a:t>
            </a:r>
            <a:r>
              <a:rPr lang="en-US" i="1" dirty="0"/>
              <a:t>t-2</a:t>
            </a:r>
            <a:r>
              <a:rPr lang="en-US" dirty="0"/>
              <a:t>) has memory two steps in the past.</a:t>
            </a:r>
          </a:p>
          <a:p>
            <a:pPr lvl="1"/>
            <a:r>
              <a:rPr lang="en-US" dirty="0"/>
              <a:t>Could imagine, in a DNA sequence, we might want to have a memory of where we are within a codon.</a:t>
            </a:r>
          </a:p>
        </p:txBody>
      </p:sp>
    </p:spTree>
    <p:extLst>
      <p:ext uri="{BB962C8B-B14F-4D97-AF65-F5344CB8AC3E}">
        <p14:creationId xmlns:p14="http://schemas.microsoft.com/office/powerpoint/2010/main" val="356082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D99C-A2C3-634B-BE86-4C275FED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73" y="365125"/>
            <a:ext cx="10881527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Conversely, if we are given a time series or sequence, we can try to find the Markov model that best “fits”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74ED02-5B61-B64E-9B20-588C51FCC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This basically amounts to fitting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 dwell times in the two states.</a:t>
                </a:r>
              </a:p>
              <a:p>
                <a:pPr lvl="1"/>
                <a:r>
                  <a:rPr lang="en-US" dirty="0"/>
                  <a:t>Are their distributions roughly exponential?</a:t>
                </a:r>
              </a:p>
              <a:p>
                <a:pPr lvl="1"/>
                <a:r>
                  <a:rPr lang="en-US" dirty="0"/>
                  <a:t>Measure overall amount of time spent in each state</a:t>
                </a:r>
              </a:p>
              <a:p>
                <a:pPr lvl="1"/>
                <a:r>
                  <a:rPr lang="en-US" dirty="0"/>
                  <a:t>The ratio should match the ratio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74ED02-5B61-B64E-9B20-588C51FCC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63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1CD9-4FB2-5048-982A-C7FEBEDF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“Hidden” Markov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E9E4-014C-A246-84AE-AF73120DF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assume there is an underlying “state” that varies according to a probabilistic chain.</a:t>
            </a:r>
          </a:p>
          <a:p>
            <a:r>
              <a:rPr lang="en-US" dirty="0"/>
              <a:t>But we don’t get to see the state directly – it is “hidden”</a:t>
            </a:r>
          </a:p>
          <a:p>
            <a:r>
              <a:rPr lang="en-US" dirty="0"/>
              <a:t>Instead, the state “emits” an observable signal.</a:t>
            </a:r>
          </a:p>
          <a:p>
            <a:r>
              <a:rPr lang="en-US" dirty="0"/>
              <a:t>Properties of the emitted signal depends on the hidden state.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 from text-to-voice</a:t>
            </a:r>
          </a:p>
          <a:p>
            <a:r>
              <a:rPr lang="en-US" dirty="0"/>
              <a:t>Hidden state is the phoneme (”</a:t>
            </a:r>
            <a:r>
              <a:rPr lang="en-US" dirty="0" err="1"/>
              <a:t>th</a:t>
            </a:r>
            <a:r>
              <a:rPr lang="en-US" dirty="0"/>
              <a:t>”, “long a”, etc.) obtained from text</a:t>
            </a:r>
          </a:p>
          <a:p>
            <a:r>
              <a:rPr lang="en-US" dirty="0"/>
              <a:t>Emitted state is the sound that the phoneme produces</a:t>
            </a:r>
          </a:p>
          <a:p>
            <a:r>
              <a:rPr lang="en-US" dirty="0"/>
              <a:t>Given a series of sounds, can we infer the underlying 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1894</Words>
  <Application>Microsoft Macintosh PowerPoint</Application>
  <PresentationFormat>Widescreen</PresentationFormat>
  <Paragraphs>173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</vt:lpstr>
      <vt:lpstr>Office Theme</vt:lpstr>
      <vt:lpstr>Hidden Markov Models</vt:lpstr>
      <vt:lpstr>Finding features in a stream of data</vt:lpstr>
      <vt:lpstr>Markov process</vt:lpstr>
      <vt:lpstr>Toy problem:  the occasionally cheating casino</vt:lpstr>
      <vt:lpstr>Modeling transitions between states</vt:lpstr>
      <vt:lpstr>Geometric decay of dwell times</vt:lpstr>
      <vt:lpstr>Given state transition matrix, we can generate a (random) time series or sequence.</vt:lpstr>
      <vt:lpstr>Conversely, if we are given a time series or sequence, we can try to find the Markov model that best “fits” it.</vt:lpstr>
      <vt:lpstr>“Hidden” Markov model</vt:lpstr>
      <vt:lpstr>Transitions between states</vt:lpstr>
      <vt:lpstr>Probabilistic transitions between states</vt:lpstr>
      <vt:lpstr>Probabilistic transitions between states</vt:lpstr>
      <vt:lpstr>This framework is very general</vt:lpstr>
      <vt:lpstr>PowerPoint Presentation</vt:lpstr>
      <vt:lpstr>What we want to know:</vt:lpstr>
      <vt:lpstr>PowerPoint Presentation</vt:lpstr>
      <vt:lpstr>Vitterbi “path” through hidden state space</vt:lpstr>
      <vt:lpstr>PowerPoint Presentation</vt:lpstr>
      <vt:lpstr>PFAM PF00002 = 7 transmembrane receptor</vt:lpstr>
      <vt:lpstr>Log(likelihood)  = sum of “match or mismatch” scores</vt:lpstr>
      <vt:lpstr>Given a DNA sequence, find the reading frame and exon-intron boundaries</vt:lpstr>
      <vt:lpstr>PowerPoint Presentation</vt:lpstr>
      <vt:lpstr>Training a model.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Rokhsar</dc:creator>
  <cp:lastModifiedBy>Daniel Rokhsar</cp:lastModifiedBy>
  <cp:revision>25</cp:revision>
  <dcterms:created xsi:type="dcterms:W3CDTF">2021-02-01T18:09:08Z</dcterms:created>
  <dcterms:modified xsi:type="dcterms:W3CDTF">2022-02-02T02:17:00Z</dcterms:modified>
</cp:coreProperties>
</file>